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334" r:id="rId5"/>
    <p:sldId id="324" r:id="rId6"/>
    <p:sldId id="260" r:id="rId7"/>
    <p:sldId id="261" r:id="rId8"/>
    <p:sldId id="262" r:id="rId9"/>
    <p:sldId id="322" r:id="rId10"/>
    <p:sldId id="335" r:id="rId11"/>
    <p:sldId id="278" r:id="rId12"/>
    <p:sldId id="263" r:id="rId13"/>
    <p:sldId id="264" r:id="rId14"/>
    <p:sldId id="265" r:id="rId15"/>
    <p:sldId id="319" r:id="rId16"/>
    <p:sldId id="267" r:id="rId17"/>
    <p:sldId id="266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321" r:id="rId27"/>
    <p:sldId id="277" r:id="rId28"/>
    <p:sldId id="280" r:id="rId29"/>
    <p:sldId id="279" r:id="rId30"/>
    <p:sldId id="276" r:id="rId31"/>
    <p:sldId id="336" r:id="rId32"/>
    <p:sldId id="281" r:id="rId33"/>
    <p:sldId id="282" r:id="rId34"/>
    <p:sldId id="283" r:id="rId35"/>
    <p:sldId id="293" r:id="rId36"/>
    <p:sldId id="284" r:id="rId37"/>
    <p:sldId id="294" r:id="rId38"/>
    <p:sldId id="308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6" r:id="rId48"/>
    <p:sldId id="297" r:id="rId49"/>
    <p:sldId id="315" r:id="rId50"/>
    <p:sldId id="298" r:id="rId51"/>
    <p:sldId id="299" r:id="rId52"/>
    <p:sldId id="300" r:id="rId53"/>
    <p:sldId id="301" r:id="rId54"/>
    <p:sldId id="302" r:id="rId55"/>
    <p:sldId id="303" r:id="rId56"/>
    <p:sldId id="309" r:id="rId57"/>
    <p:sldId id="304" r:id="rId58"/>
    <p:sldId id="305" r:id="rId59"/>
    <p:sldId id="306" r:id="rId60"/>
    <p:sldId id="307" r:id="rId61"/>
    <p:sldId id="310" r:id="rId62"/>
    <p:sldId id="316" r:id="rId63"/>
    <p:sldId id="311" r:id="rId64"/>
    <p:sldId id="313" r:id="rId65"/>
    <p:sldId id="312" r:id="rId66"/>
    <p:sldId id="317" r:id="rId67"/>
    <p:sldId id="314" r:id="rId68"/>
    <p:sldId id="318" r:id="rId69"/>
    <p:sldId id="320" r:id="rId70"/>
    <p:sldId id="323" r:id="rId71"/>
    <p:sldId id="326" r:id="rId72"/>
    <p:sldId id="325" r:id="rId73"/>
    <p:sldId id="328" r:id="rId74"/>
    <p:sldId id="327" r:id="rId75"/>
    <p:sldId id="329" r:id="rId76"/>
    <p:sldId id="330" r:id="rId77"/>
    <p:sldId id="331" r:id="rId78"/>
    <p:sldId id="332" r:id="rId79"/>
    <p:sldId id="333" r:id="rId8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9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2B2FFC-0F2E-4697-9164-ED34A7358E7B}" type="datetimeFigureOut">
              <a:rPr lang="nl-BE" smtClean="0"/>
              <a:pPr/>
              <a:t>28/09/2014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F3BC759-CE80-42FD-9BF9-C8CE6C2E032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://init.constubadge.be/" TargetMode="External"/><Relationship Id="rId2" Type="http://schemas.openxmlformats.org/officeDocument/2006/relationships/hyperlink" Target="http://www.construbadge.be/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nl-BE" dirty="0" smtClean="0"/>
              <a:t>19.00u: Onthaal met broodjes</a:t>
            </a:r>
          </a:p>
          <a:p>
            <a:endParaRPr lang="nl-BE" dirty="0" smtClean="0"/>
          </a:p>
          <a:p>
            <a:r>
              <a:rPr lang="nl-BE" dirty="0" smtClean="0"/>
              <a:t>Vanaf 19.30u</a:t>
            </a:r>
            <a:r>
              <a:rPr lang="nl-BE" dirty="0" smtClean="0"/>
              <a:t>: Start </a:t>
            </a:r>
            <a:r>
              <a:rPr lang="nl-BE" dirty="0" smtClean="0"/>
              <a:t>seminarie</a:t>
            </a:r>
          </a:p>
          <a:p>
            <a:endParaRPr lang="nl-BE" dirty="0" smtClean="0"/>
          </a:p>
          <a:p>
            <a:r>
              <a:rPr lang="nl-BE" dirty="0" smtClean="0"/>
              <a:t>Tussendoor: </a:t>
            </a:r>
            <a:r>
              <a:rPr lang="nl-BE" smtClean="0"/>
              <a:t>korte pauze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Achteraf: Mogelijkheid tot vragen stellen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Planning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werf moet eerst aangemaakt worden via de aangifte van werken, vooraleer personen op deze werf kunnen geregistreerd worden via Check in at </a:t>
            </a:r>
            <a:r>
              <a:rPr lang="nl-BE" dirty="0" err="1" smtClean="0"/>
              <a:t>work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Aangifte van werken (art. 30bis)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Wanneer moet er een elektronische registratie gebeuren?</a:t>
            </a:r>
          </a:p>
          <a:p>
            <a:endParaRPr lang="nl-BE" dirty="0" smtClean="0"/>
          </a:p>
          <a:p>
            <a:pPr marL="624078" indent="-514350">
              <a:buAutoNum type="arabicPeriod"/>
            </a:pPr>
            <a:r>
              <a:rPr lang="nl-BE" dirty="0" smtClean="0"/>
              <a:t>Werken in onroerende staat</a:t>
            </a:r>
          </a:p>
          <a:p>
            <a:pPr marL="624078" indent="-514350">
              <a:buAutoNum type="arabicPeriod"/>
            </a:pPr>
            <a:r>
              <a:rPr lang="nl-BE" dirty="0" smtClean="0"/>
              <a:t>Werf &gt; €800.000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Check in at </a:t>
            </a:r>
            <a:r>
              <a:rPr lang="nl-BE" dirty="0" err="1" smtClean="0"/>
              <a:t>work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Alle werken in onroerende staat die uitgevoerd worden</a:t>
            </a:r>
          </a:p>
          <a:p>
            <a:endParaRPr lang="nl-BE" dirty="0" smtClean="0"/>
          </a:p>
          <a:p>
            <a:r>
              <a:rPr lang="nl-BE" dirty="0" smtClean="0"/>
              <a:t>Enkele voorbeelden:</a:t>
            </a:r>
          </a:p>
          <a:p>
            <a:pPr>
              <a:buNone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err="1" smtClean="0"/>
              <a:t>Metsel-en</a:t>
            </a:r>
            <a:r>
              <a:rPr lang="nl-BE" dirty="0" smtClean="0"/>
              <a:t> betonwerken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Dakwerken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Installatie en onderhoud van centrale verwarming</a:t>
            </a:r>
          </a:p>
          <a:p>
            <a:pPr lvl="1">
              <a:buFont typeface="Arial" pitchFamily="34" charset="0"/>
              <a:buChar char="•"/>
            </a:pPr>
            <a:r>
              <a:rPr lang="nl-BE" dirty="0" err="1" smtClean="0"/>
              <a:t>Schoonmaak-en</a:t>
            </a:r>
            <a:r>
              <a:rPr lang="nl-BE" dirty="0" smtClean="0"/>
              <a:t> onderhoudswerken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Elektriciteitswerken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Leggen van kabels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Plaatsen van metaalconstructies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1. Werken in onroerende staat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Registratieplicht is dus niet beperkt tot de sector van het bouwbedrijf (PC 124), maar ook metaalconstructies (PC 111), elektriciens (PC 149.01), schoonmaak (PC 121),…</a:t>
            </a:r>
          </a:p>
          <a:p>
            <a:endParaRPr lang="nl-BE" dirty="0" smtClean="0"/>
          </a:p>
          <a:p>
            <a:r>
              <a:rPr lang="nl-BE" dirty="0" smtClean="0"/>
              <a:t>Hoeft geen nieuwbouw te zijn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dirty="0" smtClean="0"/>
              <a:t>Werken in onroerende staat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als de waarde oorspronkelijk lager geschat was?</a:t>
            </a:r>
          </a:p>
          <a:p>
            <a:endParaRPr lang="nl-BE" dirty="0" smtClean="0"/>
          </a:p>
          <a:p>
            <a:r>
              <a:rPr lang="nl-BE" dirty="0" smtClean="0"/>
              <a:t>Beginnen registreren vanaf dat de totale waarde van de uitgevoerde werken hoger is dan €800.000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2. Werf &gt; €800.000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Hoe kan ik dit weten?</a:t>
            </a:r>
          </a:p>
          <a:p>
            <a:endParaRPr lang="nl-BE" dirty="0" smtClean="0"/>
          </a:p>
          <a:p>
            <a:pPr lvl="1"/>
            <a:r>
              <a:rPr lang="nl-BE" dirty="0" smtClean="0"/>
              <a:t>Contact met de bouwheer</a:t>
            </a:r>
          </a:p>
          <a:p>
            <a:endParaRPr lang="nl-BE" dirty="0" smtClean="0"/>
          </a:p>
          <a:p>
            <a:pPr lvl="1"/>
            <a:r>
              <a:rPr lang="nl-BE" dirty="0" smtClean="0"/>
              <a:t>De RSZ stuurt een brief uit naar alle tussenkomende partijen (referte CAWON)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Werf &gt; €800.000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r>
              <a:rPr lang="nl-BE" dirty="0" smtClean="0"/>
              <a:t>Moeten geregistreerd worden als ze effectief werken uitvoeren op de werf:</a:t>
            </a:r>
          </a:p>
          <a:p>
            <a:endParaRPr lang="nl-BE" sz="2000" dirty="0" smtClean="0"/>
          </a:p>
          <a:p>
            <a:pPr lvl="1">
              <a:buFont typeface="Arial" pitchFamily="34" charset="0"/>
              <a:buChar char="•"/>
            </a:pPr>
            <a:r>
              <a:rPr lang="nl-BE" sz="2000" dirty="0" smtClean="0"/>
              <a:t>De werkgevers</a:t>
            </a:r>
          </a:p>
          <a:p>
            <a:pPr lvl="1">
              <a:buFont typeface="Arial" pitchFamily="34" charset="0"/>
              <a:buChar char="•"/>
            </a:pPr>
            <a:r>
              <a:rPr lang="nl-BE" sz="2000" dirty="0" smtClean="0"/>
              <a:t>De werknemers</a:t>
            </a:r>
          </a:p>
          <a:p>
            <a:pPr lvl="1">
              <a:buFont typeface="Arial" pitchFamily="34" charset="0"/>
              <a:buChar char="•"/>
            </a:pPr>
            <a:r>
              <a:rPr lang="nl-BE" sz="2000" dirty="0" smtClean="0"/>
              <a:t>De buitenlandse werknemers (via hun </a:t>
            </a:r>
            <a:r>
              <a:rPr lang="nl-BE" sz="2000" dirty="0" err="1" smtClean="0"/>
              <a:t>Limosa-meldingsbewijs</a:t>
            </a:r>
            <a:r>
              <a:rPr lang="nl-BE" sz="20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nl-BE" sz="2000" dirty="0" smtClean="0"/>
              <a:t>Zelfstandigen</a:t>
            </a:r>
          </a:p>
          <a:p>
            <a:pPr lvl="1">
              <a:buFont typeface="Arial" pitchFamily="34" charset="0"/>
              <a:buChar char="•"/>
            </a:pPr>
            <a:r>
              <a:rPr lang="nl-BE" sz="2000" dirty="0" smtClean="0"/>
              <a:t>Uitzendkrachten </a:t>
            </a:r>
          </a:p>
          <a:p>
            <a:pPr lvl="1">
              <a:buFont typeface="Arial" pitchFamily="34" charset="0"/>
              <a:buChar char="•"/>
            </a:pPr>
            <a:endParaRPr lang="nl-BE" sz="20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nl-BE" dirty="0" smtClean="0"/>
              <a:t>Personen die alleen materialen komen leveren moeten </a:t>
            </a:r>
            <a:r>
              <a:rPr lang="nl-BE" b="1" dirty="0" smtClean="0"/>
              <a:t>niet</a:t>
            </a:r>
            <a:r>
              <a:rPr lang="nl-BE" dirty="0" smtClean="0"/>
              <a:t> geregistreerd worden</a:t>
            </a:r>
          </a:p>
          <a:p>
            <a:pPr lvl="1">
              <a:buNone/>
            </a:pPr>
            <a:endParaRPr lang="nl-BE" dirty="0" smtClean="0"/>
          </a:p>
          <a:p>
            <a:pPr lvl="1">
              <a:buNone/>
            </a:pPr>
            <a:endParaRPr lang="nl-BE" dirty="0" smtClean="0"/>
          </a:p>
          <a:p>
            <a:pPr lvl="1">
              <a:buNone/>
            </a:pPr>
            <a:endParaRPr lang="nl-BE" dirty="0" smtClean="0"/>
          </a:p>
          <a:p>
            <a:pPr lvl="1">
              <a:buNone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Moeten steeds geregistreerd worden:</a:t>
            </a:r>
          </a:p>
          <a:p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De bouwdirectie belast met het ontwerp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De bouwdirectie belast met de controle op de uitvoering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De coördinator veiligheid en gezondheid tijdens de uitwerkingsfase van het ontwerp van het bouwwerk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De coördinator veiligheid en gezondheid tijdens de verwezenlijking van het bouwwerk.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23528" y="2348880"/>
          <a:ext cx="8229600" cy="15908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34287">
                <a:tc>
                  <a:txBody>
                    <a:bodyPr/>
                    <a:lstStyle/>
                    <a:p>
                      <a:r>
                        <a:rPr lang="nl-BE" sz="1600" b="0" dirty="0" smtClean="0"/>
                        <a:t>Arbeiders</a:t>
                      </a:r>
                      <a:endParaRPr lang="nl-BE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600" b="0" dirty="0" smtClean="0"/>
                        <a:t>Ja</a:t>
                      </a:r>
                      <a:endParaRPr lang="nl-BE" sz="1600" b="0" dirty="0"/>
                    </a:p>
                  </a:txBody>
                  <a:tcPr/>
                </a:tc>
              </a:tr>
              <a:tr h="334287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Zelfstandigen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Ja</a:t>
                      </a:r>
                      <a:endParaRPr lang="nl-BE" sz="1600" dirty="0"/>
                    </a:p>
                  </a:txBody>
                  <a:tcPr/>
                </a:tc>
              </a:tr>
              <a:tr h="585003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Actieve vennoten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Ja, als ze onroerende activiteiten uitoefenen.</a:t>
                      </a:r>
                      <a:endParaRPr lang="nl-BE" sz="1600" dirty="0"/>
                    </a:p>
                  </a:txBody>
                  <a:tcPr/>
                </a:tc>
              </a:tr>
              <a:tr h="334287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Veiligheidscoördinatoren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Ja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455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Personen</a:t>
                      </a:r>
                      <a:r>
                        <a:rPr lang="nl-BE" sz="1400" b="0" baseline="0" dirty="0" smtClean="0"/>
                        <a:t> die aan de werfvergaderingen deelnemen, voor zover zij geen enkele werkzaamheid in onroerende staat uitvoeren en ze geen bouwdirectie of veiligheidscoördinator zijn (cf. wetgeving tewerkstelling)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Preventieadviseurs</a:t>
                      </a:r>
                      <a:r>
                        <a:rPr lang="nl-BE" sz="1400" baseline="0" dirty="0" smtClean="0"/>
                        <a:t> van de onderneming, van één van de ondernemingen op de werf of van CNAC-NAVB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Nee, voor zover ze niet vallen onder de definitie</a:t>
                      </a:r>
                      <a:r>
                        <a:rPr lang="nl-BE" sz="1400" baseline="0" dirty="0" smtClean="0"/>
                        <a:t> van veiligheidscoördinator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Controleurs en inspecteurs van installaties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Studiebureaus (stabiliteit of speciale technieken)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Personen die instaan voor de EPB (energieprestaties van</a:t>
                      </a:r>
                      <a:r>
                        <a:rPr lang="nl-BE" sz="1400" baseline="0" dirty="0" smtClean="0"/>
                        <a:t> het gebouw) en die daarvoor de werf moeten bezoeken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Opzichter/ploegbaas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BE" sz="1400" dirty="0" smtClean="0"/>
                        <a:t>Leidt</a:t>
                      </a:r>
                      <a:r>
                        <a:rPr lang="nl-BE" sz="1400" baseline="0" dirty="0" smtClean="0"/>
                        <a:t> de ploeg arbeiders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BE" sz="1400" baseline="0" dirty="0" smtClean="0"/>
                        <a:t>Controleert de vooruitgang van de werken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Nee, als hij geen werken in onroerende staat uitvoert</a:t>
                      </a:r>
                      <a:endParaRPr lang="nl-B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BE" dirty="0" smtClean="0"/>
              <a:t>Seminarie</a:t>
            </a:r>
            <a:br>
              <a:rPr lang="nl-BE" dirty="0" smtClean="0"/>
            </a:br>
            <a:r>
              <a:rPr lang="nl-BE" dirty="0" smtClean="0"/>
              <a:t>‘Check in at </a:t>
            </a:r>
            <a:r>
              <a:rPr lang="nl-BE" dirty="0" err="1" smtClean="0"/>
              <a:t>work</a:t>
            </a:r>
            <a:r>
              <a:rPr lang="nl-BE" dirty="0" smtClean="0"/>
              <a:t>’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5658296"/>
            <a:ext cx="7772400" cy="1199704"/>
          </a:xfrm>
        </p:spPr>
        <p:txBody>
          <a:bodyPr/>
          <a:lstStyle/>
          <a:p>
            <a:r>
              <a:rPr lang="nl-BE" dirty="0" smtClean="0"/>
              <a:t>29 september 2014</a:t>
            </a:r>
          </a:p>
          <a:p>
            <a:r>
              <a:rPr lang="nl-BE" dirty="0" smtClean="0"/>
              <a:t>Accountantskantoor </a:t>
            </a:r>
            <a:r>
              <a:rPr lang="nl-BE" dirty="0" err="1" smtClean="0"/>
              <a:t>Gorris</a:t>
            </a:r>
            <a:r>
              <a:rPr lang="nl-BE" dirty="0" smtClean="0"/>
              <a:t> BVBA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8229600" cy="4704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Werfleider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Nee, als hij geen werken in onroerende staat uitvoert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Projectleider die de werf bezoekt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Nee, als hij geen werken in onroerende staat uitvoert.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1" dirty="0" smtClean="0"/>
                        <a:t>Architect</a:t>
                      </a:r>
                      <a:r>
                        <a:rPr lang="nl-BE" sz="1400" dirty="0" smtClean="0"/>
                        <a:t>,</a:t>
                      </a:r>
                      <a:r>
                        <a:rPr lang="nl-BE" sz="1400" baseline="0" dirty="0" smtClean="0"/>
                        <a:t> als hij handelt als bouwdirectie belast met het ontwerp of met de controle op uitvoering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Ja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Personeel in de werkplaats van de onderneming (atelier)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Personeel op de zetel van de vennootschap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Administratief medewerker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Vakbondsvertegenwoordiger in het</a:t>
                      </a:r>
                      <a:r>
                        <a:rPr lang="nl-BE" sz="1400" baseline="0" dirty="0" smtClean="0"/>
                        <a:t> kader van zijn opdracht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Nee</a:t>
                      </a:r>
                      <a:endParaRPr lang="nl-B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u="sng" dirty="0" smtClean="0"/>
                        <a:t>Occasionele bezoekers</a:t>
                      </a:r>
                    </a:p>
                    <a:p>
                      <a:endParaRPr lang="nl-BE" sz="1400" dirty="0" smtClean="0"/>
                    </a:p>
                    <a:p>
                      <a:r>
                        <a:rPr lang="nl-BE" sz="1400" dirty="0" smtClean="0"/>
                        <a:t>a.</a:t>
                      </a:r>
                      <a:r>
                        <a:rPr lang="nl-BE" sz="1400" baseline="0" dirty="0" smtClean="0"/>
                        <a:t> Die behoren tot een aanwezige onderneming (vb. directie, koper, kwaliteitsverantwoordelijke,…)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sz="1400" dirty="0" smtClean="0"/>
                    </a:p>
                    <a:p>
                      <a:endParaRPr lang="nl-BE" sz="1400" dirty="0" smtClean="0"/>
                    </a:p>
                    <a:p>
                      <a:r>
                        <a:rPr lang="nl-BE" sz="1400" dirty="0" smtClean="0"/>
                        <a:t>Nee, als ze geen enkele</a:t>
                      </a:r>
                      <a:r>
                        <a:rPr lang="nl-BE" sz="1400" baseline="0" dirty="0" smtClean="0"/>
                        <a:t> onroerende activiteit uitoefenen</a:t>
                      </a:r>
                      <a:endParaRPr lang="nl-B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8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b. Die niet</a:t>
                      </a:r>
                      <a:r>
                        <a:rPr lang="nl-BE" sz="1400" b="0" baseline="0" dirty="0" smtClean="0"/>
                        <a:t> behoren tot een aanwezige onderneming (verzekeraar, expert, commercieel verantwoordelijke, technicus die de werf bezoekt om een offerte af te geven voor werk in onderaanneming of levering)</a:t>
                      </a:r>
                    </a:p>
                    <a:p>
                      <a:endParaRPr lang="nl-BE" sz="1400" b="0" baseline="0" dirty="0" smtClean="0"/>
                    </a:p>
                    <a:p>
                      <a:r>
                        <a:rPr lang="nl-BE" sz="1400" b="0" baseline="0" dirty="0" smtClean="0"/>
                        <a:t>c. De klant (opdrachtgever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Nee, als ze geen enkele</a:t>
                      </a:r>
                      <a:r>
                        <a:rPr lang="nl-BE" sz="1400" b="0" baseline="0" dirty="0" smtClean="0"/>
                        <a:t> onroerende activiteit uitoefenen.</a:t>
                      </a:r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r>
                        <a:rPr lang="nl-BE" sz="1400" b="0" baseline="0" dirty="0" smtClean="0"/>
                        <a:t>Nee, voor zover de klant en de aangevende aannemer niet dezelfde werkgever zijn.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u="sng" dirty="0" smtClean="0"/>
                        <a:t>Leveranciers</a:t>
                      </a:r>
                    </a:p>
                    <a:p>
                      <a:endParaRPr lang="nl-BE" sz="1400" b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dirty="0" smtClean="0"/>
                        <a:t>Die behoren</a:t>
                      </a:r>
                      <a:r>
                        <a:rPr lang="nl-BE" sz="1400" b="0" baseline="0" dirty="0" smtClean="0"/>
                        <a:t> tot een aanwezige onderaanneming (vb. de chauffeur van de vrachtwagen waarmee goederen geleverd worden)</a:t>
                      </a:r>
                    </a:p>
                    <a:p>
                      <a:pPr marL="342900" indent="-342900">
                        <a:buAutoNum type="alphaLcPeriod"/>
                      </a:pPr>
                      <a:endParaRPr lang="nl-BE" sz="1400" b="0" baseline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baseline="0" dirty="0" smtClean="0"/>
                        <a:t>Die niet behoren tot een aanwezige onderneming (bijvoorbeeld de chauffeur van een vrachtwagen van een leverancier van een onderneming of de chauffeur van een pakjesdienst</a:t>
                      </a:r>
                      <a:endParaRPr lang="nl-BE" sz="1400" b="0" dirty="0" smtClean="0"/>
                    </a:p>
                    <a:p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sz="1400" b="0" dirty="0" smtClean="0"/>
                    </a:p>
                    <a:p>
                      <a:endParaRPr lang="nl-BE" sz="1400" b="0" dirty="0" smtClean="0"/>
                    </a:p>
                    <a:p>
                      <a:r>
                        <a:rPr lang="nl-BE" sz="1400" b="0" dirty="0" smtClean="0"/>
                        <a:t>Nee, voor zover het enkel</a:t>
                      </a:r>
                      <a:r>
                        <a:rPr lang="nl-BE" sz="1400" b="0" baseline="0" dirty="0" smtClean="0"/>
                        <a:t> om levering gaat.</a:t>
                      </a:r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r>
                        <a:rPr lang="nl-BE" sz="1400" b="0" baseline="0" dirty="0" smtClean="0"/>
                        <a:t>Nee</a:t>
                      </a:r>
                      <a:endParaRPr lang="nl-BE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29600" cy="5212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1400" b="0" u="sng" dirty="0" smtClean="0"/>
                        <a:t>Bijzondere</a:t>
                      </a:r>
                      <a:r>
                        <a:rPr lang="nl-BE" sz="1400" b="0" u="sng" baseline="0" dirty="0" smtClean="0"/>
                        <a:t> beroepsgroepen </a:t>
                      </a:r>
                    </a:p>
                    <a:p>
                      <a:endParaRPr lang="nl-BE" sz="1400" b="0" u="sng" baseline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u="none" baseline="0" dirty="0" smtClean="0"/>
                        <a:t>Voor de werfinstallatie: monteurs van torenkraan, personeel dat de bureaucontainers installeert,…</a:t>
                      </a:r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u="none" baseline="0" dirty="0" smtClean="0"/>
                        <a:t>Chauffeurs van de betonmixers</a:t>
                      </a:r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u="none" baseline="0" dirty="0" smtClean="0"/>
                        <a:t>Operator van de betonpomp</a:t>
                      </a:r>
                    </a:p>
                    <a:p>
                      <a:pPr marL="342900" indent="-342900">
                        <a:buNone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nl-BE" sz="1400" b="0" u="none" baseline="0" dirty="0" smtClean="0"/>
                        <a:t>d.   Personeelslid van een leverancier (vb. van geprefabriceerde balkons in beton) die onder waarborg schade aan een balkon komt herstellen. De leverancier heeft geen </a:t>
                      </a:r>
                      <a:r>
                        <a:rPr lang="nl-BE" sz="1400" b="0" u="none" baseline="0" dirty="0" err="1" smtClean="0"/>
                        <a:t>onderaannemingsovereenkomst</a:t>
                      </a:r>
                      <a:r>
                        <a:rPr lang="nl-BE" sz="1400" b="0" u="none" baseline="0" dirty="0" smtClean="0"/>
                        <a:t>, maar wel een leveringsovereenkomst afgesloten. Hij heeft zich niet bij de RSZ gemeld via de Aangifte van werken en hij heeft deze prestatie (onder waarborg) waarschijnlijk niet gefactureerd.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sz="1400" b="0" dirty="0" smtClean="0"/>
                    </a:p>
                    <a:p>
                      <a:endParaRPr lang="nl-BE" sz="1400" b="0" dirty="0" smtClean="0"/>
                    </a:p>
                    <a:p>
                      <a:r>
                        <a:rPr lang="nl-BE" sz="1400" b="0" dirty="0" smtClean="0"/>
                        <a:t>Nee</a:t>
                      </a:r>
                    </a:p>
                    <a:p>
                      <a:endParaRPr lang="nl-BE" sz="1400" b="0" dirty="0" smtClean="0"/>
                    </a:p>
                    <a:p>
                      <a:endParaRPr lang="nl-BE" sz="1400" b="0" dirty="0" smtClean="0"/>
                    </a:p>
                    <a:p>
                      <a:endParaRPr lang="nl-BE" sz="1400" b="0" dirty="0" smtClean="0"/>
                    </a:p>
                    <a:p>
                      <a:r>
                        <a:rPr lang="nl-BE" sz="1400" b="0" dirty="0" smtClean="0"/>
                        <a:t>Nee, voor zover het enkel</a:t>
                      </a:r>
                      <a:r>
                        <a:rPr lang="nl-BE" sz="1400" b="0" baseline="0" dirty="0" smtClean="0"/>
                        <a:t> op levering gaat.</a:t>
                      </a:r>
                    </a:p>
                    <a:p>
                      <a:r>
                        <a:rPr lang="nl-BE" sz="1400" b="0" baseline="0" dirty="0" smtClean="0"/>
                        <a:t>(Zie ook de definitie van ‘werken in onroerende staat’ voor de Aangifte van werken.)</a:t>
                      </a:r>
                    </a:p>
                    <a:p>
                      <a:endParaRPr lang="nl-BE" sz="1400" b="0" baseline="0" dirty="0" smtClean="0"/>
                    </a:p>
                    <a:p>
                      <a:r>
                        <a:rPr lang="nl-BE" sz="1400" b="0" baseline="0" dirty="0" smtClean="0"/>
                        <a:t>Ja</a:t>
                      </a:r>
                    </a:p>
                    <a:p>
                      <a:endParaRPr lang="nl-BE" sz="1400" b="0" baseline="0" dirty="0" smtClean="0"/>
                    </a:p>
                    <a:p>
                      <a:endParaRPr lang="nl-BE" sz="1400" b="0" baseline="0" dirty="0" smtClean="0"/>
                    </a:p>
                    <a:p>
                      <a:r>
                        <a:rPr lang="nl-BE" sz="1400" b="0" baseline="0" dirty="0" smtClean="0"/>
                        <a:t>Nee, als het werk uitgevoerd wordt na de voorlopige oplevering. De opdrachtgever neemt het goed in bezit.</a:t>
                      </a:r>
                      <a:endParaRPr lang="nl-BE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395536" y="1379280"/>
          <a:ext cx="8229600" cy="547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1400" b="0" dirty="0" err="1" smtClean="0"/>
                        <a:t>Interimwerkers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Ja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Stagiair (die werken in onroerende staat uitvoert)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Ja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(Niet</a:t>
                      </a:r>
                      <a:r>
                        <a:rPr lang="nl-BE" sz="1400" b="0" baseline="0" dirty="0" smtClean="0"/>
                        <a:t> bezoldigde) </a:t>
                      </a:r>
                      <a:r>
                        <a:rPr lang="nl-BE" sz="1400" b="0" baseline="0" dirty="0" err="1" smtClean="0"/>
                        <a:t>leerlingen-stagiairs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Ja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Student die observeert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Student die werken in onroerende staat uitvoert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Ja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u="sng" dirty="0" smtClean="0"/>
                        <a:t>Grensarbeider</a:t>
                      </a:r>
                    </a:p>
                    <a:p>
                      <a:endParaRPr lang="nl-BE" sz="1400" b="0" u="sng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u="none" baseline="0" dirty="0" smtClean="0"/>
                        <a:t>Hij is door een Belgische onderneming tewerkgesteld</a:t>
                      </a:r>
                    </a:p>
                    <a:p>
                      <a:pPr marL="342900" indent="-342900">
                        <a:buAutoNum type="alphaLcPeriod"/>
                      </a:pPr>
                      <a:endParaRPr lang="nl-BE" sz="1400" b="0" u="none" baseline="0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nl-BE" sz="1400" b="0" u="none" baseline="0" dirty="0" smtClean="0"/>
                        <a:t>Hij is opgenomen in het personeelsbestand van de onderneming</a:t>
                      </a:r>
                      <a:endParaRPr lang="nl-BE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sz="1400" b="0" dirty="0" smtClean="0"/>
                    </a:p>
                    <a:p>
                      <a:endParaRPr lang="nl-BE" sz="1400" b="0" dirty="0" smtClean="0"/>
                    </a:p>
                    <a:p>
                      <a:r>
                        <a:rPr lang="nl-BE" sz="1400" b="0" dirty="0" smtClean="0"/>
                        <a:t>Ja, als hij werken in onroerende staat uitvoert.</a:t>
                      </a:r>
                    </a:p>
                    <a:p>
                      <a:endParaRPr lang="nl-BE" sz="1400" b="0" dirty="0" smtClean="0"/>
                    </a:p>
                    <a:p>
                      <a:r>
                        <a:rPr lang="nl-BE" sz="1400" b="0" dirty="0" smtClean="0"/>
                        <a:t>Ja, als hij werken in onroerende staat </a:t>
                      </a:r>
                      <a:r>
                        <a:rPr lang="nl-BE" sz="1400" b="0" dirty="0" err="1" smtClean="0"/>
                        <a:t>uivoert</a:t>
                      </a:r>
                      <a:r>
                        <a:rPr lang="nl-BE" sz="1400" b="0" dirty="0" smtClean="0"/>
                        <a:t>.</a:t>
                      </a:r>
                      <a:endParaRPr lang="nl-BE" sz="1400" b="0" dirty="0"/>
                    </a:p>
                  </a:txBody>
                  <a:tcPr/>
                </a:tc>
              </a:tr>
              <a:tr h="586680">
                <a:tc>
                  <a:txBody>
                    <a:bodyPr/>
                    <a:lstStyle/>
                    <a:p>
                      <a:r>
                        <a:rPr lang="nl-BE" sz="1400" b="1" dirty="0" smtClean="0"/>
                        <a:t>Buitenlandse </a:t>
                      </a:r>
                      <a:r>
                        <a:rPr lang="nl-BE" sz="1400" b="1" dirty="0" err="1" smtClean="0"/>
                        <a:t>leerlingen-stagiairs</a:t>
                      </a:r>
                      <a:endParaRPr lang="nl-B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B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Nee. Zij hebben geen </a:t>
                      </a:r>
                      <a:r>
                        <a:rPr kumimoji="0" lang="nl-BE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Limosanummer</a:t>
                      </a:r>
                      <a:r>
                        <a:rPr kumimoji="0" lang="nl-B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zijn dus niet identificeerbaar.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BE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Werfmanagement (beheerders, bedieners van machines, technici, eventueel administratief personeel) dat de hele tijd (of zeer dikwijls) op de werf aanwezig 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B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Iedereen die onroerende activiteiten uitoefent, moet geregistreerd worden. Dus: </a:t>
                      </a:r>
                    </a:p>
                    <a:p>
                      <a:r>
                        <a:rPr kumimoji="0" lang="nl-B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de werfleider wel, als hij werken in onroerende staat uitvoert; </a:t>
                      </a:r>
                    </a:p>
                    <a:p>
                      <a:r>
                        <a:rPr kumimoji="0" lang="nl-B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administratief personeel niet.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8229600" cy="1249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15117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Bestuurder van de bestelwagen die de arbeiders naar</a:t>
                      </a:r>
                      <a:r>
                        <a:rPr lang="nl-BE" sz="1400" b="0" baseline="0" dirty="0" smtClean="0"/>
                        <a:t> de werf brengt.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</a:t>
                      </a:r>
                      <a:endParaRPr lang="nl-BE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Arbeiders</a:t>
                      </a:r>
                      <a:r>
                        <a:rPr lang="nl-BE" sz="1400" b="0" baseline="0" dirty="0" smtClean="0"/>
                        <a:t> die zich in de bestelwagen bevinden, maar niet beginnen te werken omdat het regent.</a:t>
                      </a:r>
                      <a:endParaRPr lang="nl-B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="0" dirty="0" smtClean="0"/>
                        <a:t>Nee</a:t>
                      </a:r>
                      <a:endParaRPr lang="nl-BE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Welke personen moeten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nl-BE" dirty="0" smtClean="0"/>
              <a:t>Vóór deze persoon aan het werk gaat</a:t>
            </a:r>
          </a:p>
          <a:p>
            <a:endParaRPr lang="nl-BE" dirty="0" smtClean="0"/>
          </a:p>
          <a:p>
            <a:r>
              <a:rPr lang="nl-BE" dirty="0" smtClean="0"/>
              <a:t>Moet dagelijks gebeuren</a:t>
            </a:r>
          </a:p>
          <a:p>
            <a:endParaRPr lang="nl-BE" dirty="0" smtClean="0"/>
          </a:p>
          <a:p>
            <a:r>
              <a:rPr lang="nl-BE" dirty="0" smtClean="0"/>
              <a:t>Voor verschillende dagen gelijktijdig momenteel nog beperkt (zou eind september uitgebreid worden)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Wanneer moet de registratie gebeuren?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Tot wanneer moet geregistreerd worden?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Einde van de dag: er dient niet ‘uitgecheckt’ </a:t>
            </a:r>
            <a:r>
              <a:rPr lang="nl-BE" smtClean="0"/>
              <a:t>te worden</a:t>
            </a:r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Tot de laatste dag dat er personen van jouw </a:t>
            </a:r>
            <a:r>
              <a:rPr lang="nl-BE" dirty="0" err="1" smtClean="0"/>
              <a:t>éénmanszaak</a:t>
            </a:r>
            <a:r>
              <a:rPr lang="nl-BE" dirty="0" smtClean="0"/>
              <a:t> of vennootschap werken uitvoeren.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Tot de voorlopige oplevering. Het PV van voorlopige oplevering geldt als bewijs.</a:t>
            </a:r>
          </a:p>
          <a:p>
            <a:pPr lvl="1"/>
            <a:endParaRPr lang="nl-BE" dirty="0" smtClean="0"/>
          </a:p>
          <a:p>
            <a:pPr lvl="1"/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Einde registratie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nl-BE" dirty="0" smtClean="0"/>
              <a:t>Elke persoon is verantwoordelijk voor zijn eigen registratie</a:t>
            </a:r>
          </a:p>
          <a:p>
            <a:endParaRPr lang="nl-BE" dirty="0" smtClean="0"/>
          </a:p>
          <a:p>
            <a:r>
              <a:rPr lang="nl-BE" dirty="0" smtClean="0"/>
              <a:t>De hoofdaannemer is de eindverantwoordelijke die erop zal moeten toezien dat alle aannemers en onderaannemers de plicht tot registratie respecteren.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Wie is verantwoordelijk voor de registratie?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Niet-registratie </a:t>
            </a:r>
            <a:r>
              <a:rPr lang="nl-BE" dirty="0" smtClean="0"/>
              <a:t>van een onderaannemer? Boete voor zowel onderaannemer als bouwheer!</a:t>
            </a:r>
          </a:p>
          <a:p>
            <a:r>
              <a:rPr lang="nl-BE" dirty="0" smtClean="0"/>
              <a:t>RSZ raadt bouwheer aan om verplichting tot registratie vast te leggen in contract met onderaannemers.</a:t>
            </a:r>
          </a:p>
          <a:p>
            <a:r>
              <a:rPr lang="nl-BE" dirty="0" smtClean="0"/>
              <a:t>Afwachten rechtspraak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Wat zijn de sancties bij niet-registratie?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Bouwheer </a:t>
            </a:r>
            <a:r>
              <a:rPr lang="nl-BE" dirty="0" smtClean="0"/>
              <a:t>kan registratie zelf organiseren op de werf. Alle onderaannemers kunnen dan van dit systeem gebruik maken.</a:t>
            </a:r>
          </a:p>
          <a:p>
            <a:r>
              <a:rPr lang="nl-BE" dirty="0" smtClean="0"/>
              <a:t>Ook de werknemers moeten instaan voor hun registratie. Het arbeidsreglement kan best aangepast worden.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Wie is verantwoordelijk voor de registratie?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is Check in at </a:t>
            </a:r>
            <a:r>
              <a:rPr lang="nl-BE" dirty="0" err="1" smtClean="0"/>
              <a:t>work</a:t>
            </a:r>
            <a:r>
              <a:rPr lang="nl-BE" dirty="0" smtClean="0"/>
              <a:t>?</a:t>
            </a:r>
          </a:p>
          <a:p>
            <a:r>
              <a:rPr lang="nl-BE" dirty="0" smtClean="0"/>
              <a:t>Aangifte van werken</a:t>
            </a:r>
          </a:p>
          <a:p>
            <a:r>
              <a:rPr lang="nl-BE" dirty="0" smtClean="0"/>
              <a:t>Welke werven moeten gemeld worden?</a:t>
            </a:r>
          </a:p>
          <a:p>
            <a:r>
              <a:rPr lang="nl-BE" dirty="0" smtClean="0"/>
              <a:t>Welke personen moeten geregistreerd worden?</a:t>
            </a:r>
          </a:p>
          <a:p>
            <a:r>
              <a:rPr lang="nl-BE" dirty="0" smtClean="0"/>
              <a:t>Vanaf wanneer en tot wanneer moet er geregistreerd worden?</a:t>
            </a:r>
          </a:p>
          <a:p>
            <a:pPr>
              <a:buNone/>
            </a:pPr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Inhoudstafel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nl-BE" dirty="0" smtClean="0"/>
              <a:t>De werknemer/zelfstandige die de registratieplicht niet naleeft riskeert een administratieve geldboete van €60 tot €600.</a:t>
            </a:r>
          </a:p>
          <a:p>
            <a:endParaRPr lang="nl-BE" dirty="0" smtClean="0"/>
          </a:p>
          <a:p>
            <a:r>
              <a:rPr lang="nl-BE" dirty="0" smtClean="0"/>
              <a:t>De werkgever die de registratieplicht niet naleeft riskeert een administratieve geldboete van €300 tot €3.000 of een strafrechtelijke geldboete van €600 tot €6.000 x het aantal personen in overtreding.</a:t>
            </a:r>
          </a:p>
          <a:p>
            <a:endParaRPr lang="nl-BE" dirty="0" smtClean="0"/>
          </a:p>
          <a:p>
            <a:r>
              <a:rPr lang="nl-BE" dirty="0" smtClean="0"/>
              <a:t>De bouwdirectie belast met de uitvoering en de (onder)aannemers die de bepalingen niet naleven riskeert een administratieve geldboete van €300 tot €3.000 of een strafrechtelijke geldboete van €600 tot €6.000 x het aantal personen in overtreding.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Wat zijn de sancties bij niet-registratie?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Werf moet eerst bij ‘Aangifte van werken’ worden aangemaakt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Hoe kan er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4 manieren:</a:t>
            </a:r>
          </a:p>
          <a:p>
            <a:pPr lvl="1"/>
            <a:r>
              <a:rPr lang="nl-BE" dirty="0" smtClean="0"/>
              <a:t>De gateway</a:t>
            </a:r>
          </a:p>
          <a:p>
            <a:pPr lvl="1"/>
            <a:r>
              <a:rPr lang="nl-BE" dirty="0" smtClean="0"/>
              <a:t>De </a:t>
            </a:r>
            <a:r>
              <a:rPr lang="nl-BE" dirty="0" err="1" smtClean="0"/>
              <a:t>onlinedienst</a:t>
            </a:r>
            <a:endParaRPr lang="nl-BE" dirty="0" smtClean="0"/>
          </a:p>
          <a:p>
            <a:pPr lvl="1"/>
            <a:r>
              <a:rPr lang="nl-BE" dirty="0" smtClean="0"/>
              <a:t>De mobiele </a:t>
            </a:r>
            <a:r>
              <a:rPr lang="nl-BE" dirty="0" err="1" smtClean="0"/>
              <a:t>onlinedienst</a:t>
            </a:r>
            <a:endParaRPr lang="nl-BE" dirty="0" smtClean="0"/>
          </a:p>
          <a:p>
            <a:pPr lvl="1"/>
            <a:r>
              <a:rPr lang="nl-BE" dirty="0" smtClean="0"/>
              <a:t>De webservice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Hoe kan er geregistreerd worden?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Computer op de werkplaats</a:t>
            </a:r>
          </a:p>
          <a:p>
            <a:r>
              <a:rPr lang="nl-BE" dirty="0" smtClean="0"/>
              <a:t>Elke arbeider die de werf betreedt, registreert zich op de computer ter plaatse via zijn/haar paspoort of </a:t>
            </a:r>
            <a:r>
              <a:rPr lang="nl-BE" dirty="0" err="1" smtClean="0"/>
              <a:t>Limosanummer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De Gateway</a:t>
            </a:r>
            <a:endParaRPr lang="nl-BE" dirty="0"/>
          </a:p>
        </p:txBody>
      </p:sp>
      <p:pic>
        <p:nvPicPr>
          <p:cNvPr id="4" name="Afbeelding 3" descr="naamlo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284984"/>
            <a:ext cx="2592288" cy="3132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879513" y="188640"/>
            <a:ext cx="12097343" cy="756084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44624" y="260648"/>
            <a:ext cx="11982131" cy="748883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Ovaal 4"/>
          <p:cNvSpPr/>
          <p:nvPr/>
        </p:nvSpPr>
        <p:spPr>
          <a:xfrm>
            <a:off x="1331640" y="3140968"/>
            <a:ext cx="115212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56592" y="0"/>
            <a:ext cx="11477465" cy="717341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12576" y="188640"/>
            <a:ext cx="10670976" cy="666936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3203848" y="5373216"/>
            <a:ext cx="86409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3 (1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89" y="0"/>
            <a:ext cx="10972799" cy="685799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-1"/>
            <a:ext cx="11031150" cy="689446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5724128" y="3645024"/>
            <a:ext cx="1152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Verantwoordelijkheid bij niet-registratie</a:t>
            </a:r>
          </a:p>
          <a:p>
            <a:r>
              <a:rPr lang="nl-BE" dirty="0" smtClean="0"/>
              <a:t>Sancties</a:t>
            </a:r>
          </a:p>
          <a:p>
            <a:r>
              <a:rPr lang="nl-BE" dirty="0" smtClean="0"/>
              <a:t>4 manieren om te registreren</a:t>
            </a:r>
          </a:p>
          <a:p>
            <a:pPr lvl="1"/>
            <a:r>
              <a:rPr lang="nl-BE" dirty="0" smtClean="0"/>
              <a:t>Gateway</a:t>
            </a:r>
          </a:p>
          <a:p>
            <a:pPr lvl="1"/>
            <a:r>
              <a:rPr lang="nl-BE" dirty="0" smtClean="0"/>
              <a:t>De </a:t>
            </a:r>
            <a:r>
              <a:rPr lang="nl-BE" dirty="0" err="1" smtClean="0"/>
              <a:t>Onlinedienst</a:t>
            </a:r>
            <a:endParaRPr lang="nl-BE" dirty="0" smtClean="0"/>
          </a:p>
          <a:p>
            <a:pPr lvl="1"/>
            <a:r>
              <a:rPr lang="nl-BE" dirty="0" smtClean="0"/>
              <a:t>De mobiele </a:t>
            </a:r>
            <a:r>
              <a:rPr lang="nl-BE" dirty="0" err="1" smtClean="0"/>
              <a:t>onlinedienst</a:t>
            </a:r>
            <a:endParaRPr lang="nl-BE" dirty="0" smtClean="0"/>
          </a:p>
          <a:p>
            <a:pPr lvl="1"/>
            <a:r>
              <a:rPr lang="nl-BE" dirty="0" smtClean="0"/>
              <a:t>De webservice</a:t>
            </a:r>
          </a:p>
          <a:p>
            <a:r>
              <a:rPr lang="nl-BE" dirty="0" err="1" smtClean="0"/>
              <a:t>Construbadge</a:t>
            </a:r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Inhoudstafel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0972800" cy="6858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76063" y="0"/>
            <a:ext cx="10972801" cy="6858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1" y="0"/>
            <a:ext cx="10972800" cy="6858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592678" cy="724542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247174" cy="702948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362252" cy="710140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GatewayOnderneming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391190" cy="711949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hebt u nodig?</a:t>
            </a:r>
          </a:p>
          <a:p>
            <a:pPr lvl="1"/>
            <a:r>
              <a:rPr lang="nl-BE" dirty="0" smtClean="0"/>
              <a:t>PC op de werkplaats</a:t>
            </a:r>
          </a:p>
          <a:p>
            <a:pPr lvl="1"/>
            <a:r>
              <a:rPr lang="nl-BE" dirty="0" smtClean="0"/>
              <a:t>Internetverbinding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De Gateway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Kan ter beschikking worden gesteld door de bouwheer zodat alle andere partijen hier ook gebruik van kunnen maken.</a:t>
            </a:r>
          </a:p>
          <a:p>
            <a:endParaRPr lang="nl-BE" dirty="0" smtClean="0"/>
          </a:p>
          <a:p>
            <a:r>
              <a:rPr lang="nl-BE" dirty="0" smtClean="0"/>
              <a:t>Registratie moet voor elke werf en voor elke dag opnieuw gebeuren.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De Gateway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Voordelen?</a:t>
            </a:r>
          </a:p>
          <a:p>
            <a:pPr lvl="1"/>
            <a:r>
              <a:rPr lang="nl-BE" dirty="0" smtClean="0"/>
              <a:t>Gemakkelijk wanneer de bouwheer dit ter beschikking stelt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Nadelen?</a:t>
            </a:r>
          </a:p>
          <a:p>
            <a:pPr lvl="1"/>
            <a:r>
              <a:rPr lang="nl-BE" dirty="0" smtClean="0"/>
              <a:t>Kostprijs voor verschillende pc’s met internetverbinding op verschillende werven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De Gateway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Rechthoek 3"/>
          <p:cNvSpPr/>
          <p:nvPr/>
        </p:nvSpPr>
        <p:spPr>
          <a:xfrm>
            <a:off x="1661591" y="2967335"/>
            <a:ext cx="5820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Check in at </a:t>
            </a:r>
            <a:r>
              <a:rPr lang="nl-NL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work</a:t>
            </a:r>
            <a:endParaRPr lang="nl-NL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Via een pc op kantoor</a:t>
            </a:r>
          </a:p>
          <a:p>
            <a:r>
              <a:rPr lang="nl-BE" dirty="0" smtClean="0"/>
              <a:t>Meerdere werknemers</a:t>
            </a:r>
          </a:p>
          <a:p>
            <a:r>
              <a:rPr lang="nl-BE" dirty="0" smtClean="0"/>
              <a:t>Meerdere werkdagen</a:t>
            </a:r>
          </a:p>
          <a:p>
            <a:r>
              <a:rPr lang="nl-BE" dirty="0" smtClean="0"/>
              <a:t>Consultatie mogelijk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De </a:t>
            </a:r>
            <a:r>
              <a:rPr lang="nl-BE" dirty="0" err="1" smtClean="0"/>
              <a:t>onlinedienst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0972800" cy="6858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Website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-1"/>
            <a:ext cx="11319182" cy="707448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6012160" y="3356992"/>
            <a:ext cx="93610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89" y="0"/>
            <a:ext cx="10972799" cy="685799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0972800" cy="6858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362250" cy="710140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1" y="0"/>
            <a:ext cx="11362253" cy="710140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6660232" y="1124744"/>
            <a:ext cx="136815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1" y="0"/>
            <a:ext cx="11707891" cy="731743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938316" cy="746144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823104" cy="738944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smtClean="0"/>
              <a:t>Check in at </a:t>
            </a:r>
            <a:r>
              <a:rPr lang="nl-BE" b="1" dirty="0" err="1" smtClean="0"/>
              <a:t>work</a:t>
            </a:r>
            <a:r>
              <a:rPr lang="nl-BE" b="1" dirty="0" smtClean="0"/>
              <a:t> </a:t>
            </a:r>
            <a:r>
              <a:rPr lang="nl-BE" dirty="0" smtClean="0"/>
              <a:t>is een online dienst voor de aanwezigheidsregistratie van mensen die werken in onroerende staat uitvoeren.</a:t>
            </a:r>
          </a:p>
          <a:p>
            <a:endParaRPr lang="nl-BE" dirty="0" smtClean="0"/>
          </a:p>
          <a:p>
            <a:r>
              <a:rPr lang="nl-BE" dirty="0" smtClean="0"/>
              <a:t>Deze registratie is verplicht voor alle werven met een totale waarde van meer dan              € 800 000.</a:t>
            </a:r>
          </a:p>
          <a:p>
            <a:endParaRPr lang="nl-BE" dirty="0" smtClean="0"/>
          </a:p>
          <a:p>
            <a:r>
              <a:rPr lang="nl-BE" dirty="0" smtClean="0"/>
              <a:t>Het is een aanvulling op het bestaande ‘</a:t>
            </a:r>
            <a:r>
              <a:rPr lang="nl-BE" b="1" dirty="0" smtClean="0"/>
              <a:t>aangifte van werken</a:t>
            </a:r>
            <a:r>
              <a:rPr lang="nl-BE" dirty="0" smtClean="0"/>
              <a:t>’ (vroegere </a:t>
            </a:r>
            <a:r>
              <a:rPr lang="nl-BE" b="1" dirty="0" smtClean="0"/>
              <a:t>werfmelding</a:t>
            </a:r>
            <a:r>
              <a:rPr lang="nl-BE" dirty="0" smtClean="0"/>
              <a:t>)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Wat is ‘Check in at </a:t>
            </a:r>
            <a:r>
              <a:rPr lang="nl-BE" dirty="0" err="1" smtClean="0"/>
              <a:t>work</a:t>
            </a:r>
            <a:r>
              <a:rPr lang="nl-BE" dirty="0" smtClean="0"/>
              <a:t>’?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RegistrerenOnderneming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8590" y="0"/>
            <a:ext cx="11823101" cy="738943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heeft u nodig?</a:t>
            </a:r>
          </a:p>
          <a:p>
            <a:pPr lvl="1"/>
            <a:r>
              <a:rPr lang="nl-BE" dirty="0" smtClean="0"/>
              <a:t>PC met internetverbinding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De </a:t>
            </a:r>
            <a:r>
              <a:rPr lang="nl-BE" dirty="0" err="1" smtClean="0"/>
              <a:t>onlinedienst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Voordelen?</a:t>
            </a:r>
          </a:p>
          <a:p>
            <a:pPr lvl="1"/>
            <a:r>
              <a:rPr lang="nl-BE" dirty="0" smtClean="0"/>
              <a:t>Geen extra kosten</a:t>
            </a:r>
          </a:p>
          <a:p>
            <a:pPr lvl="1"/>
            <a:r>
              <a:rPr lang="nl-BE" dirty="0" smtClean="0"/>
              <a:t>Meerdere personen tegelijk registeren</a:t>
            </a:r>
          </a:p>
          <a:p>
            <a:pPr lvl="1"/>
            <a:r>
              <a:rPr lang="nl-BE" dirty="0" smtClean="0"/>
              <a:t>Meerdere dagen tegelijk registreren</a:t>
            </a:r>
          </a:p>
          <a:p>
            <a:pPr lvl="1"/>
            <a:r>
              <a:rPr lang="nl-BE" dirty="0" smtClean="0"/>
              <a:t>Goede oplossing voor bedrijven met geen of enkele werknemers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Nadelen?</a:t>
            </a:r>
          </a:p>
          <a:p>
            <a:pPr lvl="1"/>
            <a:r>
              <a:rPr lang="nl-BE" dirty="0" smtClean="0"/>
              <a:t>Correctie </a:t>
            </a:r>
            <a:r>
              <a:rPr lang="nl-BE" dirty="0" err="1" smtClean="0"/>
              <a:t>vanop</a:t>
            </a:r>
            <a:r>
              <a:rPr lang="nl-BE" dirty="0" smtClean="0"/>
              <a:t> kantoor bij ziekte, vakantie,… van een persoon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De </a:t>
            </a:r>
            <a:r>
              <a:rPr lang="nl-BE" dirty="0" err="1" smtClean="0"/>
              <a:t>onlinedienst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Registreren via </a:t>
            </a:r>
            <a:r>
              <a:rPr lang="nl-BE" dirty="0" err="1" smtClean="0"/>
              <a:t>smartphone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Werkt net hetzelfde als de </a:t>
            </a:r>
            <a:r>
              <a:rPr lang="nl-BE" dirty="0" err="1" smtClean="0"/>
              <a:t>onlinedienst</a:t>
            </a:r>
            <a:r>
              <a:rPr lang="nl-BE" dirty="0" smtClean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De mobiele </a:t>
            </a:r>
            <a:r>
              <a:rPr lang="nl-BE" dirty="0" err="1" smtClean="0"/>
              <a:t>onlinedienst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Gebruikersnaam dient op voorhand aangevraagd te worden (Rijksregisternummer is niet voldoende)</a:t>
            </a:r>
          </a:p>
          <a:p>
            <a:endParaRPr lang="nl-BE" dirty="0" smtClean="0"/>
          </a:p>
          <a:p>
            <a:r>
              <a:rPr lang="nl-BE" dirty="0" smtClean="0"/>
              <a:t>De RSZ bezorgt een affiche met een </a:t>
            </a:r>
          </a:p>
          <a:p>
            <a:pPr>
              <a:buNone/>
            </a:pPr>
            <a:r>
              <a:rPr lang="nl-BE" dirty="0" smtClean="0"/>
              <a:t>  </a:t>
            </a:r>
            <a:r>
              <a:rPr lang="nl-BE" dirty="0" err="1" smtClean="0"/>
              <a:t>QR-code</a:t>
            </a:r>
            <a:r>
              <a:rPr lang="nl-BE" dirty="0" smtClean="0"/>
              <a:t> op.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De mobiele </a:t>
            </a:r>
            <a:r>
              <a:rPr lang="nl-BE" dirty="0" err="1" smtClean="0"/>
              <a:t>onlinedienst</a:t>
            </a:r>
            <a:endParaRPr lang="nl-BE" dirty="0"/>
          </a:p>
        </p:txBody>
      </p:sp>
      <p:pic>
        <p:nvPicPr>
          <p:cNvPr id="4" name="Afbeelding 3" descr="naamlo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437112"/>
            <a:ext cx="1584176" cy="1563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heeft u nodig?</a:t>
            </a:r>
          </a:p>
          <a:p>
            <a:pPr lvl="1"/>
            <a:r>
              <a:rPr lang="nl-BE" dirty="0" err="1" smtClean="0"/>
              <a:t>Smartphone</a:t>
            </a:r>
            <a:r>
              <a:rPr lang="nl-BE" dirty="0" smtClean="0"/>
              <a:t> (IOS, </a:t>
            </a:r>
            <a:r>
              <a:rPr lang="nl-BE" dirty="0" err="1" smtClean="0"/>
              <a:t>Android</a:t>
            </a:r>
            <a:r>
              <a:rPr lang="nl-BE" dirty="0" smtClean="0"/>
              <a:t>, Windows,…) met werkende internetverbinding (</a:t>
            </a:r>
            <a:r>
              <a:rPr lang="nl-BE" dirty="0" err="1" smtClean="0"/>
              <a:t>wifi</a:t>
            </a:r>
            <a:r>
              <a:rPr lang="nl-BE" dirty="0" smtClean="0"/>
              <a:t>,4G) 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De mobiele </a:t>
            </a:r>
            <a:r>
              <a:rPr lang="nl-BE" dirty="0" err="1" smtClean="0"/>
              <a:t>onlinedienst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Voordelen?</a:t>
            </a:r>
          </a:p>
          <a:p>
            <a:pPr lvl="1"/>
            <a:r>
              <a:rPr lang="nl-BE" dirty="0" smtClean="0"/>
              <a:t>Registratie van eender waar</a:t>
            </a:r>
          </a:p>
          <a:p>
            <a:pPr lvl="1"/>
            <a:r>
              <a:rPr lang="nl-BE" dirty="0" smtClean="0"/>
              <a:t>Meerdere personen</a:t>
            </a:r>
          </a:p>
          <a:p>
            <a:pPr lvl="1"/>
            <a:r>
              <a:rPr lang="nl-BE" dirty="0" smtClean="0"/>
              <a:t>Meerdere dagen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Nadelen?</a:t>
            </a:r>
          </a:p>
          <a:p>
            <a:pPr lvl="1"/>
            <a:r>
              <a:rPr lang="nl-BE" dirty="0" smtClean="0"/>
              <a:t>Bezit van </a:t>
            </a:r>
            <a:r>
              <a:rPr lang="nl-BE" dirty="0" err="1" smtClean="0"/>
              <a:t>smartphone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De mobiele </a:t>
            </a:r>
            <a:r>
              <a:rPr lang="nl-BE" dirty="0" err="1" smtClean="0"/>
              <a:t>onlinedienst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Specifieke software aangeboden door softwareleveranciers voor registratie.</a:t>
            </a:r>
          </a:p>
          <a:p>
            <a:endParaRPr lang="nl-BE" dirty="0" smtClean="0"/>
          </a:p>
          <a:p>
            <a:r>
              <a:rPr lang="nl-BE" dirty="0" err="1" smtClean="0"/>
              <a:t>Vb</a:t>
            </a:r>
            <a:r>
              <a:rPr lang="nl-BE" dirty="0" smtClean="0"/>
              <a:t>:</a:t>
            </a:r>
          </a:p>
          <a:p>
            <a:pPr lvl="1"/>
            <a:r>
              <a:rPr lang="nl-BE" dirty="0" smtClean="0"/>
              <a:t>Track and </a:t>
            </a:r>
            <a:r>
              <a:rPr lang="nl-BE" dirty="0" err="1" smtClean="0"/>
              <a:t>trace</a:t>
            </a:r>
            <a:endParaRPr lang="nl-BE" dirty="0" smtClean="0"/>
          </a:p>
          <a:p>
            <a:pPr lvl="1"/>
            <a:r>
              <a:rPr lang="nl-BE" dirty="0" smtClean="0"/>
              <a:t>Badge</a:t>
            </a:r>
          </a:p>
          <a:p>
            <a:pPr lvl="1"/>
            <a:r>
              <a:rPr lang="nl-BE" dirty="0" smtClean="0"/>
              <a:t>Planningsinstrumenten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4. De webservice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Voordelen?</a:t>
            </a:r>
          </a:p>
          <a:p>
            <a:pPr lvl="1"/>
            <a:r>
              <a:rPr lang="nl-BE" dirty="0" smtClean="0"/>
              <a:t>Gemakkelijk voor bestaande gebruikers</a:t>
            </a:r>
          </a:p>
          <a:p>
            <a:pPr lvl="1"/>
            <a:r>
              <a:rPr lang="nl-BE" dirty="0" err="1" smtClean="0"/>
              <a:t>App</a:t>
            </a:r>
            <a:endParaRPr lang="nl-BE" dirty="0" smtClean="0"/>
          </a:p>
          <a:p>
            <a:pPr lvl="1"/>
            <a:r>
              <a:rPr lang="nl-BE" dirty="0" smtClean="0"/>
              <a:t>Goede oplossing voor bedrijven met veel personeel en verschillende werven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r>
              <a:rPr lang="nl-BE" dirty="0" smtClean="0"/>
              <a:t>Nadelen?</a:t>
            </a:r>
          </a:p>
          <a:p>
            <a:pPr lvl="1"/>
            <a:r>
              <a:rPr lang="nl-BE" dirty="0" smtClean="0"/>
              <a:t>Kostprijs</a:t>
            </a:r>
          </a:p>
          <a:p>
            <a:pPr lvl="1"/>
            <a:r>
              <a:rPr lang="nl-BE" dirty="0" smtClean="0"/>
              <a:t>Hierdoor alleen aan te raden voor bedrijven met veel personeel en </a:t>
            </a:r>
            <a:r>
              <a:rPr lang="nl-BE" smtClean="0"/>
              <a:t>verschillende werven.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4. De webservice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Hoe kan de werknemer nagaan of hij geregistreerd is?</a:t>
            </a:r>
          </a:p>
          <a:p>
            <a:pPr lvl="1"/>
            <a:r>
              <a:rPr lang="nl-BE" dirty="0" smtClean="0"/>
              <a:t>Als hij via zijn </a:t>
            </a:r>
            <a:r>
              <a:rPr lang="nl-BE" dirty="0" err="1" smtClean="0"/>
              <a:t>smartphone</a:t>
            </a:r>
            <a:r>
              <a:rPr lang="nl-BE" dirty="0" smtClean="0"/>
              <a:t> heeft geregistreerd, krijgt hij een ontvangstnummer</a:t>
            </a:r>
          </a:p>
          <a:p>
            <a:pPr lvl="1"/>
            <a:r>
              <a:rPr lang="nl-BE" dirty="0" smtClean="0"/>
              <a:t>Hij logt zich in op </a:t>
            </a:r>
            <a:r>
              <a:rPr lang="nl-BE" dirty="0" err="1" smtClean="0"/>
              <a:t>www.mysocialsecurity.be</a:t>
            </a:r>
            <a:r>
              <a:rPr lang="nl-BE" dirty="0" smtClean="0"/>
              <a:t> , waar hij alle registratiegegevens kan raadplegen.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Controle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Tot begin 2014: bedrag groter dan € 25 000 excl. BTW of één enkele onderaannemer</a:t>
            </a:r>
          </a:p>
          <a:p>
            <a:endParaRPr lang="nl-BE" dirty="0" smtClean="0"/>
          </a:p>
          <a:p>
            <a:r>
              <a:rPr lang="nl-BE" dirty="0" smtClean="0"/>
              <a:t>Alleen kijken naar eigen factuur en eigen onderaannemers</a:t>
            </a:r>
          </a:p>
          <a:p>
            <a:endParaRPr lang="nl-BE" dirty="0" smtClean="0"/>
          </a:p>
          <a:p>
            <a:r>
              <a:rPr lang="nl-BE" dirty="0" smtClean="0"/>
              <a:t>Niet verantwoordelijk voor onderaannemers van onderaannemers</a:t>
            </a:r>
          </a:p>
          <a:p>
            <a:endParaRPr lang="nl-BE" dirty="0" smtClean="0"/>
          </a:p>
          <a:p>
            <a:r>
              <a:rPr lang="nl-BE" dirty="0" smtClean="0"/>
              <a:t>Geen personeel melden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Ter herinnering: </a:t>
            </a:r>
            <a:br>
              <a:rPr lang="nl-BE" dirty="0" smtClean="0"/>
            </a:br>
            <a:r>
              <a:rPr lang="nl-BE" dirty="0" smtClean="0"/>
              <a:t>aangifte van werken (art. 30 bis)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2112034" y="2967335"/>
            <a:ext cx="4919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Construbadge</a:t>
            </a:r>
            <a:endParaRPr lang="nl-N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Hier foto van badge plaatsen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 descr="naamlo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35795"/>
            <a:ext cx="9143999" cy="4186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Moet verplicht gedragen worden door:</a:t>
            </a:r>
          </a:p>
          <a:p>
            <a:pPr lvl="1"/>
            <a:r>
              <a:rPr lang="nl-BE" dirty="0" smtClean="0"/>
              <a:t>Arbeiders</a:t>
            </a:r>
          </a:p>
          <a:p>
            <a:pPr lvl="1"/>
            <a:r>
              <a:rPr lang="nl-BE" dirty="0" smtClean="0"/>
              <a:t>Bouwbedrijf (PC 124)</a:t>
            </a:r>
          </a:p>
          <a:p>
            <a:pPr lvl="1"/>
            <a:r>
              <a:rPr lang="nl-BE" dirty="0" smtClean="0"/>
              <a:t>Op Belgische werf</a:t>
            </a:r>
          </a:p>
          <a:p>
            <a:pPr lvl="1"/>
            <a:r>
              <a:rPr lang="nl-BE" dirty="0" smtClean="0"/>
              <a:t>Zowel door Belgen als buitenlanders</a:t>
            </a:r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Wie moet deze badge dragen?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Bedienden</a:t>
            </a:r>
          </a:p>
          <a:p>
            <a:r>
              <a:rPr lang="nl-BE" dirty="0" smtClean="0"/>
              <a:t>Andere paritaire comités</a:t>
            </a:r>
          </a:p>
          <a:p>
            <a:r>
              <a:rPr lang="nl-BE" dirty="0" smtClean="0"/>
              <a:t>Zelfstandigen, zaakvoerders, vennoten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Wie moet deze badge niet dragen?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Wordt automatisch verstuurd door RSZ naar thuisadres werknemer (indien adres onbekend: naar werkgever)</a:t>
            </a:r>
          </a:p>
          <a:p>
            <a:endParaRPr lang="nl-BE" dirty="0" smtClean="0"/>
          </a:p>
          <a:p>
            <a:r>
              <a:rPr lang="nl-BE" dirty="0" smtClean="0"/>
              <a:t>Werknemer of werkgever moet dit niet aanvragen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geraak ik aan deze badge?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Alle personen (die de badge dienen te dragen) waarvoor een </a:t>
            </a:r>
            <a:r>
              <a:rPr lang="nl-BE" dirty="0" err="1" smtClean="0"/>
              <a:t>DMFA-aangifte</a:t>
            </a:r>
            <a:r>
              <a:rPr lang="nl-BE" dirty="0" smtClean="0"/>
              <a:t> in het eerste kwartaal werd ingediend.</a:t>
            </a:r>
          </a:p>
          <a:p>
            <a:endParaRPr lang="nl-BE" dirty="0" smtClean="0"/>
          </a:p>
          <a:p>
            <a:r>
              <a:rPr lang="nl-BE" dirty="0" smtClean="0"/>
              <a:t>Nieuwe DIMONA-, DMFA- of </a:t>
            </a:r>
            <a:r>
              <a:rPr lang="nl-BE" dirty="0" err="1" smtClean="0"/>
              <a:t>Limosa-meldingen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Welke personen krijgen dit toegestuurd?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Badge verloren of beschadigd</a:t>
            </a:r>
          </a:p>
          <a:p>
            <a:r>
              <a:rPr lang="nl-BE" dirty="0" smtClean="0"/>
              <a:t>Langdurig </a:t>
            </a:r>
            <a:r>
              <a:rPr lang="nl-BE" dirty="0" err="1" smtClean="0"/>
              <a:t>ongeschikten</a:t>
            </a:r>
            <a:r>
              <a:rPr lang="nl-BE" dirty="0" smtClean="0"/>
              <a:t> (&gt;1 jaar)</a:t>
            </a:r>
          </a:p>
          <a:p>
            <a:r>
              <a:rPr lang="nl-BE" dirty="0" smtClean="0"/>
              <a:t>Gepensioneerden</a:t>
            </a:r>
          </a:p>
          <a:p>
            <a:r>
              <a:rPr lang="nl-BE" dirty="0" smtClean="0"/>
              <a:t>Opladen foto</a:t>
            </a:r>
          </a:p>
          <a:p>
            <a:r>
              <a:rPr lang="nl-BE" dirty="0" smtClean="0"/>
              <a:t>Overzicht badges</a:t>
            </a:r>
          </a:p>
          <a:p>
            <a:r>
              <a:rPr lang="nl-BE" dirty="0" smtClean="0"/>
              <a:t>Opvolging badges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Contact opnemen met RSZ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http://www.construbadge.be</a:t>
            </a:r>
            <a:endParaRPr lang="nl-BE" dirty="0" smtClean="0"/>
          </a:p>
          <a:p>
            <a:r>
              <a:rPr lang="nl-BE" dirty="0" smtClean="0">
                <a:hlinkClick r:id="rId3"/>
              </a:rPr>
              <a:t>http://init.constubadge.be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Contact opnemen met RSZ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Softwarebedrijven bieden mogelijkheid tot registratie aan via </a:t>
            </a:r>
            <a:r>
              <a:rPr lang="nl-BE" dirty="0" err="1" smtClean="0"/>
              <a:t>Construbadge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Link met </a:t>
            </a:r>
            <a:r>
              <a:rPr lang="nl-BE" dirty="0" err="1" smtClean="0"/>
              <a:t>checkinatwork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Dank u voor uw aandacht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Zijn er nog vragen?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In 2014 bedrag en aantal aannemers veranderd:</a:t>
            </a:r>
          </a:p>
          <a:p>
            <a:endParaRPr lang="nl-BE" dirty="0" smtClean="0"/>
          </a:p>
          <a:p>
            <a:endParaRPr lang="nl-BE" dirty="0" smtClean="0"/>
          </a:p>
          <a:p>
            <a:pPr lvl="1">
              <a:buNone/>
            </a:pPr>
            <a:r>
              <a:rPr lang="nl-BE" b="1" dirty="0" smtClean="0"/>
              <a:t> 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smtClean="0"/>
              <a:t>Wijziging: aangifte van werken (art.30 bis)</a:t>
            </a:r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99592" y="3068960"/>
          <a:ext cx="784887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65760">
                <a:tc>
                  <a:txBody>
                    <a:bodyPr/>
                    <a:lstStyle/>
                    <a:p>
                      <a:r>
                        <a:rPr lang="nl-BE" b="0" dirty="0" smtClean="0">
                          <a:solidFill>
                            <a:schemeClr val="bg1"/>
                          </a:solidFill>
                        </a:rPr>
                        <a:t>&gt; €30.000</a:t>
                      </a:r>
                      <a:endParaRPr lang="nl-BE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0" dirty="0" smtClean="0"/>
                        <a:t>Altijd</a:t>
                      </a:r>
                      <a:r>
                        <a:rPr lang="nl-BE" b="0" baseline="0" dirty="0" smtClean="0"/>
                        <a:t> melden</a:t>
                      </a:r>
                      <a:endParaRPr lang="nl-BE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bg1"/>
                          </a:solidFill>
                        </a:rPr>
                        <a:t>€5.000-€30.000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bg1"/>
                          </a:solidFill>
                        </a:rPr>
                        <a:t>Melding</a:t>
                      </a:r>
                      <a:r>
                        <a:rPr lang="nl-BE" baseline="0" dirty="0" smtClean="0">
                          <a:solidFill>
                            <a:schemeClr val="bg1"/>
                          </a:solidFill>
                        </a:rPr>
                        <a:t> vanaf 1 onderaannemer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bg1"/>
                          </a:solidFill>
                        </a:rPr>
                        <a:t>&lt;€</a:t>
                      </a:r>
                      <a:r>
                        <a:rPr lang="nl-BE" dirty="0" smtClean="0">
                          <a:solidFill>
                            <a:schemeClr val="bg1"/>
                          </a:solidFill>
                        </a:rPr>
                        <a:t>5.000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bg1"/>
                          </a:solidFill>
                        </a:rPr>
                        <a:t>Melding</a:t>
                      </a:r>
                      <a:r>
                        <a:rPr lang="nl-BE" baseline="0" dirty="0" smtClean="0">
                          <a:solidFill>
                            <a:schemeClr val="bg1"/>
                          </a:solidFill>
                        </a:rPr>
                        <a:t> vanaf 2 onderaannemers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Sinds 2014 moet ook </a:t>
            </a:r>
            <a:r>
              <a:rPr lang="nl-BE" dirty="0" err="1" smtClean="0"/>
              <a:t>interimpersoneel</a:t>
            </a:r>
            <a:r>
              <a:rPr lang="nl-BE" dirty="0" smtClean="0"/>
              <a:t> gemeld worden.</a:t>
            </a:r>
          </a:p>
          <a:p>
            <a:pPr lvl="1"/>
            <a:endParaRPr lang="nl-BE" dirty="0" smtClean="0"/>
          </a:p>
          <a:p>
            <a:pPr lvl="1"/>
            <a:r>
              <a:rPr lang="nl-BE" dirty="0" err="1" smtClean="0"/>
              <a:t>Interimkantoor</a:t>
            </a:r>
            <a:r>
              <a:rPr lang="nl-BE" dirty="0" smtClean="0"/>
              <a:t> is onderaannemer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Wijziging: aangifte van werken (art.30 bis)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2077</Words>
  <Application>Microsoft Office PowerPoint</Application>
  <PresentationFormat>Diavoorstelling (4:3)</PresentationFormat>
  <Paragraphs>396</Paragraphs>
  <Slides>79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79</vt:i4>
      </vt:variant>
    </vt:vector>
  </HeadingPairs>
  <TitlesOfParts>
    <vt:vector size="80" baseType="lpstr">
      <vt:lpstr>Concours</vt:lpstr>
      <vt:lpstr>Planning</vt:lpstr>
      <vt:lpstr>Seminarie ‘Check in at work’</vt:lpstr>
      <vt:lpstr>Inhoudstafel</vt:lpstr>
      <vt:lpstr>Inhoudstafel</vt:lpstr>
      <vt:lpstr>Dia 5</vt:lpstr>
      <vt:lpstr>Wat is ‘Check in at work’?</vt:lpstr>
      <vt:lpstr>Ter herinnering:  aangifte van werken (art. 30 bis)</vt:lpstr>
      <vt:lpstr>Wijziging: aangifte van werken (art.30 bis)</vt:lpstr>
      <vt:lpstr>Wijziging: aangifte van werken (art.30 bis)</vt:lpstr>
      <vt:lpstr>Aangifte van werken (art. 30bis)</vt:lpstr>
      <vt:lpstr>Check in at work</vt:lpstr>
      <vt:lpstr>1. Werken in onroerende staat</vt:lpstr>
      <vt:lpstr>Werken in onroerende staat</vt:lpstr>
      <vt:lpstr>2. Werf &gt; €800.000</vt:lpstr>
      <vt:lpstr>2. Werf &gt; €800.000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Welke personen moeten geregistreerd worden?</vt:lpstr>
      <vt:lpstr>Wanneer moet de registratie gebeuren?</vt:lpstr>
      <vt:lpstr>Einde registratie</vt:lpstr>
      <vt:lpstr>Wie is verantwoordelijk voor de registratie?</vt:lpstr>
      <vt:lpstr>Wat zijn de sancties bij niet-registratie?</vt:lpstr>
      <vt:lpstr>Wie is verantwoordelijk voor de registratie?</vt:lpstr>
      <vt:lpstr>Wat zijn de sancties bij niet-registratie?</vt:lpstr>
      <vt:lpstr>Hoe kan er geregistreerd worden?</vt:lpstr>
      <vt:lpstr>Hoe kan er geregistreerd worden?</vt:lpstr>
      <vt:lpstr>1. De Gateway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  <vt:lpstr>Dia 46</vt:lpstr>
      <vt:lpstr>1. De Gateway</vt:lpstr>
      <vt:lpstr>1. De Gateway</vt:lpstr>
      <vt:lpstr>1. De Gateway</vt:lpstr>
      <vt:lpstr>2. De onlinedienst</vt:lpstr>
      <vt:lpstr>Dia 51</vt:lpstr>
      <vt:lpstr>Dia 52</vt:lpstr>
      <vt:lpstr>Dia 53</vt:lpstr>
      <vt:lpstr>Dia 54</vt:lpstr>
      <vt:lpstr>Dia 55</vt:lpstr>
      <vt:lpstr>Dia 56</vt:lpstr>
      <vt:lpstr>Dia 57</vt:lpstr>
      <vt:lpstr>Dia 58</vt:lpstr>
      <vt:lpstr>Dia 59</vt:lpstr>
      <vt:lpstr>Dia 60</vt:lpstr>
      <vt:lpstr>2. De onlinedienst</vt:lpstr>
      <vt:lpstr>2. De onlinedienst</vt:lpstr>
      <vt:lpstr>3. De mobiele onlinedienst </vt:lpstr>
      <vt:lpstr>3. De mobiele onlinedienst</vt:lpstr>
      <vt:lpstr>3. De mobiele onlinedienst</vt:lpstr>
      <vt:lpstr>3. De mobiele onlinedienst</vt:lpstr>
      <vt:lpstr>4. De webservice </vt:lpstr>
      <vt:lpstr>4. De webservice</vt:lpstr>
      <vt:lpstr>Controle</vt:lpstr>
      <vt:lpstr>Dia 70</vt:lpstr>
      <vt:lpstr>Dia 71</vt:lpstr>
      <vt:lpstr>Wie moet deze badge dragen?</vt:lpstr>
      <vt:lpstr>Wie moet deze badge niet dragen?</vt:lpstr>
      <vt:lpstr>Hoe geraak ik aan deze badge?</vt:lpstr>
      <vt:lpstr>Welke personen krijgen dit toegestuurd?</vt:lpstr>
      <vt:lpstr>Contact opnemen met RSZ</vt:lpstr>
      <vt:lpstr>Contact opnemen met RSZ</vt:lpstr>
      <vt:lpstr>Link met checkinatwork</vt:lpstr>
      <vt:lpstr>Dia 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</dc:creator>
  <cp:lastModifiedBy>Marc</cp:lastModifiedBy>
  <cp:revision>76</cp:revision>
  <dcterms:created xsi:type="dcterms:W3CDTF">2014-09-20T12:05:48Z</dcterms:created>
  <dcterms:modified xsi:type="dcterms:W3CDTF">2014-09-29T07:18:11Z</dcterms:modified>
</cp:coreProperties>
</file>